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25" r:id="rId2"/>
    <p:sldMasterId id="2147483726" r:id="rId3"/>
  </p:sldMasterIdLst>
  <p:notesMasterIdLst>
    <p:notesMasterId r:id="rId32"/>
  </p:notesMasterIdLst>
  <p:sldIdLst>
    <p:sldId id="256" r:id="rId4"/>
    <p:sldId id="257" r:id="rId5"/>
    <p:sldId id="258" r:id="rId6"/>
    <p:sldId id="266" r:id="rId7"/>
    <p:sldId id="267" r:id="rId8"/>
    <p:sldId id="270" r:id="rId9"/>
    <p:sldId id="289" r:id="rId10"/>
    <p:sldId id="283" r:id="rId11"/>
    <p:sldId id="290" r:id="rId12"/>
    <p:sldId id="300" r:id="rId13"/>
    <p:sldId id="308" r:id="rId14"/>
    <p:sldId id="301" r:id="rId15"/>
    <p:sldId id="306" r:id="rId16"/>
    <p:sldId id="302" r:id="rId17"/>
    <p:sldId id="303" r:id="rId18"/>
    <p:sldId id="304" r:id="rId19"/>
    <p:sldId id="307" r:id="rId20"/>
    <p:sldId id="305" r:id="rId21"/>
    <p:sldId id="292" r:id="rId22"/>
    <p:sldId id="293" r:id="rId23"/>
    <p:sldId id="298" r:id="rId24"/>
    <p:sldId id="299" r:id="rId25"/>
    <p:sldId id="297" r:id="rId26"/>
    <p:sldId id="309" r:id="rId27"/>
    <p:sldId id="310" r:id="rId28"/>
    <p:sldId id="295" r:id="rId29"/>
    <p:sldId id="269" r:id="rId30"/>
    <p:sldId id="281" r:id="rId31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4D86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napToObjects="1">
      <p:cViewPr varScale="1">
        <p:scale>
          <a:sx n="81" d="100"/>
          <a:sy n="81" d="100"/>
        </p:scale>
        <p:origin x="-588" y="-96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F364CFF0-D9AD-4A96-A148-F57A9F08D364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5A375F7-3FBC-466E-8D4A-264DB60F47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184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BB9A878-834B-4B77-98EA-E0568A7D90C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29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5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89832"/>
      </p:ext>
    </p:extLst>
  </p:cSld>
  <p:clrMapOvr>
    <a:masterClrMapping/>
  </p:clrMapOvr>
</p:notes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eaLnBrk="1" latinLnBrk="1" hangingPunct="1">
                  <a:buFontTx/>
                  <a:buNone/>
                  <a:defRPr lang="en-GB" altLang="en-US" sz="1200"/>
                </a:lvl1pPr>
              </a:lstStyle>
              <a:p>
                <a:pPr marL="0" indent="0" latinLnBrk="0">
                  <a:buFontTx/>
                  <a:buNone/>
                  <a:defRPr/>
                </a:pPr>
                <a:fld id="{B9320F77-B9A0-41C5-862A-B4B631284C64}" type="slidenum">
                  <a:rPr lang="ko-KR" altLang="en-US"/>
                  <a:t>24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82539B05-C186-4542-A69F-17ECA5CE4AE1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슬라이드 이미지 개체 틀 3"/>
              <p:cNvSpPr>
                <a:spLocks noGrp="1" noRot="1" noChangeAspect="1"/>
              </p:cNvSpPr>
              <p:nvPr>
                <p:ph type="sldImg" idx="2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3" name="슬라이드 노트 개체 틀 4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/>
                <a:endParaRPr lang="ko-KR" altLang="en-US"/>
              </a:p>
            </p:txBody>
          </p:sp>
          <p:sp>
            <p:nvSpPr>
              <p:cNvPr id="4" name="슬라이드 번호 개체 틀 6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>
                <a:lvl1pPr marL="0" indent="0" algn="r" eaLnBrk="1" latinLnBrk="1" hangingPunct="1">
                  <a:buFontTx/>
                  <a:buNone/>
                  <a:defRPr lang="en-GB" altLang="en-US" sz="1200"/>
                </a:lvl1pPr>
              </a:lstStyle>
              <a:p>
                <a:pPr marL="0" indent="0" latinLnBrk="0">
                  <a:buFontTx/>
                  <a:buNone/>
                  <a:defRPr/>
                </a:pPr>
                <a:fld id="{B9320F77-B9A0-41C5-862A-B4B631284C64}" type="slidenum">
                  <a:rPr lang="ko-KR" altLang="en-US"/>
                  <a:t>28</a:t>
                </a:fld>
                <a:endParaRPr lang="ko-KR" altLang="en-US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16FB74A-36E9-483C-B9B5-CBCFD2D83AC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14339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340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9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35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eaLnBrk="1" latinLnBrk="1" hangingPunct="1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84F2F-E9A5-4202-835D-006A0C869D46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5A02-34E9-41BA-B3D0-427AA7A2C7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22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1C9FD-62EC-408A-9378-AED047E8232B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029FA-E9F6-4889-B332-0D7D0E8558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0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67E86-9B0C-4C89-ACCD-F5161A93F41C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76FA5-B937-4613-B3FA-0DB9E8525AE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79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256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376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62660" y="4406900"/>
            <a:ext cx="1036256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962660" y="2907030"/>
            <a:ext cx="1036256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12800" y="1600200"/>
            <a:ext cx="7211060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226425" y="1600200"/>
            <a:ext cx="7213600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09600" y="1535430"/>
            <a:ext cx="5386705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09600" y="2174875"/>
            <a:ext cx="5386705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92520" y="1535430"/>
            <a:ext cx="5389245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92520" y="2174875"/>
            <a:ext cx="5389245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766310" y="273050"/>
            <a:ext cx="681545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7E74E-F54D-4026-BA72-727A053ECD80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1DF79-DDFF-4BAC-82CD-E78A16C8C1D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3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389505" y="4800600"/>
            <a:ext cx="7315200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2389505" y="612775"/>
            <a:ext cx="7315200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2389505" y="5367655"/>
            <a:ext cx="7315200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1784330" y="274955"/>
            <a:ext cx="365569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12800" y="274955"/>
            <a:ext cx="1076896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256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828800" y="3886200"/>
            <a:ext cx="853376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62660" y="4406900"/>
            <a:ext cx="1036256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962660" y="2907030"/>
            <a:ext cx="1036256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12800" y="1600200"/>
            <a:ext cx="7211060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226425" y="1600200"/>
            <a:ext cx="7213600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09600" y="1535430"/>
            <a:ext cx="5386705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09600" y="2174875"/>
            <a:ext cx="5386705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92520" y="1535430"/>
            <a:ext cx="5389245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92520" y="2174875"/>
            <a:ext cx="5389245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1FEB1-399B-462C-A7B1-17E098ECB7D4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E1E9C-2593-4DB8-8340-2A27CE710C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36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9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766310" y="273050"/>
            <a:ext cx="681545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609600" y="1435100"/>
            <a:ext cx="401129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2389505" y="4800600"/>
            <a:ext cx="7315200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2389505" y="612775"/>
            <a:ext cx="7315200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2389505" y="5367655"/>
            <a:ext cx="7315200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11784330" y="274955"/>
            <a:ext cx="365569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12800" y="274955"/>
            <a:ext cx="10768965" cy="5852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038C-83E8-4961-A568-EC2FB00166F5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B19F4-F4AE-42C1-889D-F6F2B1F9DD1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0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CD76C-4641-46A2-9F9E-60AAB89641C8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EFA0E-1442-4E8E-94D8-537B82A553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B3C4F-C9FF-4BFF-AE36-6BF60050707A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D39BB-D259-4ED1-91FA-6DB7FADA28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47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E271C-26E5-49FA-9CA3-6EFF53C3273F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94747-D449-474F-B175-48EB4C9B33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5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09484-F63C-45C9-972A-B7BC873E0E77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6FFF7-F3E5-42CB-9D56-1845C4AF3E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2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E10DD-8CA0-4FC8-A591-9ACA027D6149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699C7-958C-4159-9395-D7ABDFEA71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0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C456C24-EDCF-4ED9-8E42-F7F2A36BB582}" type="datetimeFigureOut">
              <a:rPr lang="ko-KR" altLang="en-US"/>
              <a:pPr>
                <a:defRPr/>
              </a:pPr>
              <a:t>2023-01-02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15A4CAE-3FF5-4CD9-A118-FF5DC52B6D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 0"/>
          <p:cNvSpPr txBox="1">
            <a:spLocks noGrp="1"/>
          </p:cNvSpPr>
          <p:nvPr>
            <p:ph type="title"/>
          </p:nvPr>
        </p:nvSpPr>
        <p:spPr>
          <a:xfrm>
            <a:off x="609600" y="274955"/>
            <a:ext cx="1097216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1027" name="Rect 0"/>
          <p:cNvSpPr txBox="1">
            <a:spLocks noGrp="1"/>
          </p:cNvSpPr>
          <p:nvPr>
            <p:ph type="body"/>
          </p:nvPr>
        </p:nvSpPr>
        <p:spPr>
          <a:xfrm>
            <a:off x="609600" y="1600200"/>
            <a:ext cx="1097216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60960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2023-01-02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165600" y="6356350"/>
            <a:ext cx="386016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736330" y="6356350"/>
            <a:ext cx="284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1000"/>
                </a:srgbClr>
              </a:gs>
              <a:gs pos="100000">
                <a:srgbClr val="004D86">
                  <a:alpha val="8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7" name="그룹 13"/>
          <p:cNvGrpSpPr>
            <a:grpSpLocks/>
          </p:cNvGrpSpPr>
          <p:nvPr/>
        </p:nvGrpSpPr>
        <p:grpSpPr bwMode="auto">
          <a:xfrm>
            <a:off x="4511675" y="2433955"/>
            <a:ext cx="3246755" cy="1282700"/>
            <a:chOff x="4511675" y="2433955"/>
            <a:chExt cx="3246755" cy="1282700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511675" y="3716655"/>
              <a:ext cx="3247390" cy="635"/>
            </a:xfrm>
            <a:prstGeom prst="line">
              <a:avLst/>
            </a:prstGeom>
            <a:ln w="3175" cap="flat" cmpd="sng">
              <a:solidFill>
                <a:schemeClr val="tx1">
                  <a:lumMod val="85000"/>
                  <a:lumOff val="15000"/>
                  <a:alpha val="10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>
              <a:spLocks/>
            </p:cNvSpPr>
            <p:nvPr/>
          </p:nvSpPr>
          <p:spPr bwMode="auto">
            <a:xfrm>
              <a:off x="4697730" y="2433955"/>
              <a:ext cx="2795270" cy="10147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ko-KR" sz="6000" spc="-29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charset="0"/>
                  <a:ea typeface="여기어때 잘난체 OTF" charset="0"/>
                </a:rPr>
                <a:t>S’more</a:t>
              </a:r>
              <a:endParaRPr lang="ko-KR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780" y="3542030"/>
            <a:ext cx="732917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/>
              <a:t>공공데이터 융합 자바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스프링 개발자 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79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화면의 첫 페이지가 사이트의 정체성인</a:t>
            </a: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모임 모집하는 게시판의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게시글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목록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아이디 기억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쿠키에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저장된 정보를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이용한 로그인 유지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네이버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로그인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API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030730"/>
            <a:ext cx="5462240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3426"/>
            <a:ext cx="5827662" cy="35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2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625563" y="5773221"/>
            <a:ext cx="4591685" cy="74408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화면 첫 페이지에 게시된 게시판 글에는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스터디의 시작 예정일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제목과 내용 그리고 기술 스택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모집 지역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정원을 태그표시화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15750" y="5773221"/>
            <a:ext cx="4590415" cy="7228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한 페이지에 최신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9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개의 게시판이 나오며 스크롤을 맨 아래로 내리면 새 페이지로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9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개의 게시판이 출력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6E5C885-1722-4470-1BA1-99DE342CCC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4" y="1862429"/>
            <a:ext cx="5246215" cy="31985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2B3D0DB-7E55-2C0E-38C2-B0EC4E3B5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45" y="1843540"/>
            <a:ext cx="5246214" cy="31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회원가입 페이지의 첫 화면인 약관동의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필수 및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선택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동의사항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아이디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/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별명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/ </a:t>
            </a:r>
            <a:r>
              <a:rPr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중복 체크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우편번호찾기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/ </a:t>
            </a:r>
            <a:r>
              <a:rPr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이메일인증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API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073426"/>
            <a:ext cx="5462240" cy="347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3426"/>
            <a:ext cx="5827662" cy="347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45" y="2708919"/>
            <a:ext cx="3597181" cy="284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7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Naver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아이디로 로그인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Naver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회원가입 페이지에 이름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휴대전화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생년월일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이메일은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 정보 저장 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3425"/>
            <a:ext cx="5755653" cy="347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073426"/>
            <a:ext cx="5462240" cy="3476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88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회원의 이름과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입력 받아 일치하면 하단에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text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로 아이디를 출력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회원의 아이디와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이메일을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입력 받아 일치하면 회원의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이메일로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임시 비밀번호를 전송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2073427"/>
            <a:ext cx="5462240" cy="3476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2837"/>
            <a:ext cx="5827662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6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성별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휴대전화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생년월일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주소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이메일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수정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기능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비밀번호 변경할 때도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8~20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자의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대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/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소문자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숫자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특수문자를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3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개 이상 조합해야 변경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072837"/>
            <a:ext cx="5462241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2838"/>
            <a:ext cx="5827662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87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회원이 작성한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&amp;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모임 글 목록 보여주고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제목 클릭하면 상세페이지로 이동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회원이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찜한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&amp;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모임 글 목록 보여주고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제목 클릭하면 상세페이지로 이동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2072839"/>
            <a:ext cx="5462240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2839"/>
            <a:ext cx="5827662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69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1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년 이상 로그인 하지 않은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회원은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휴면회원으로 전환 화면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바로 로그인 휴면해제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2072840"/>
            <a:ext cx="5529580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2072840"/>
            <a:ext cx="5827662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92" y="3140968"/>
            <a:ext cx="5827662" cy="240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1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566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67923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272461" y="5922010"/>
            <a:ext cx="459168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동일한 아이디로 재가입이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불가능하며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회원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탈퇴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00192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00192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029197" y="5937081"/>
            <a:ext cx="4590415" cy="5162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탈퇴하면 첫 메인 화면으로 이동</a:t>
            </a:r>
            <a:endParaRPr lang="en-US" altLang="ko-KR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5" y="2072838"/>
            <a:ext cx="5462241" cy="3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74" y="2030730"/>
            <a:ext cx="5462240" cy="354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28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pc="-29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/>
            </a:r>
            <a:br>
              <a:rPr lang="en-US" altLang="ko-KR" sz="3600" spc="-29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</a:br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2193588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166813"/>
            <a:ext cx="109743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319213"/>
            <a:ext cx="109743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6" y="1417638"/>
            <a:ext cx="4431809" cy="363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30" y="1293453"/>
            <a:ext cx="4470685" cy="357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5439745"/>
            <a:ext cx="93345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46077" y="567913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CHECK</a:t>
            </a: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71" y="5410994"/>
            <a:ext cx="9382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639820" y="5620435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CHECK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7599680" y="5504361"/>
            <a:ext cx="4592320" cy="71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게시판 글로 공유한 코드들을 자유롭게 이미지 첨부 다운 가능</a:t>
            </a: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1828109" y="5507121"/>
            <a:ext cx="4592320" cy="71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다양한 언어의 코드들을 서로 게시판 게시판 글로 공유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274638"/>
            <a:ext cx="799306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04838" y="725488"/>
            <a:ext cx="1882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3600" spc="-29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charset="0"/>
                <a:ea typeface="여기어때 잘난체 OTF" charset="0"/>
                <a:cs typeface="+mj-cs"/>
              </a:rPr>
              <a:t>구현화면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42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그룹 1"/>
          <p:cNvGrpSpPr>
            <a:grpSpLocks/>
          </p:cNvGrpSpPr>
          <p:nvPr/>
        </p:nvGrpSpPr>
        <p:grpSpPr bwMode="auto">
          <a:xfrm>
            <a:off x="0" y="0"/>
            <a:ext cx="12190730" cy="6858000"/>
            <a:chOff x="0" y="0"/>
            <a:chExt cx="12190730" cy="6858000"/>
          </a:xfrm>
        </p:grpSpPr>
        <p:pic>
          <p:nvPicPr>
            <p:cNvPr id="5160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5" y="0"/>
              <a:ext cx="1106297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2190730" cy="6858000"/>
            </a:xfrm>
            <a:prstGeom prst="rect">
              <a:avLst/>
            </a:prstGeom>
            <a:gradFill>
              <a:gsLst>
                <a:gs pos="21000">
                  <a:srgbClr val="007635"/>
                </a:gs>
                <a:gs pos="100000">
                  <a:srgbClr val="004D86">
                    <a:alpha val="34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611505" y="476250"/>
            <a:ext cx="187769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61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1180" y="3155950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905" y="261302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7" name="TextBox 4"/>
          <p:cNvSpPr txBox="1">
            <a:spLocks noChangeArrowheads="1"/>
          </p:cNvSpPr>
          <p:nvPr/>
        </p:nvSpPr>
        <p:spPr bwMode="auto">
          <a:xfrm>
            <a:off x="1668780" y="2656205"/>
            <a:ext cx="502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8" name="TextBox 47"/>
          <p:cNvSpPr txBox="1">
            <a:spLocks noChangeArrowheads="1"/>
          </p:cNvSpPr>
          <p:nvPr/>
        </p:nvSpPr>
        <p:spPr bwMode="auto">
          <a:xfrm>
            <a:off x="2422525" y="2818130"/>
            <a:ext cx="3430905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880" y="3992880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605" y="3449955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2" name="TextBox 4"/>
          <p:cNvSpPr txBox="1">
            <a:spLocks noChangeArrowheads="1"/>
          </p:cNvSpPr>
          <p:nvPr/>
        </p:nvSpPr>
        <p:spPr bwMode="auto">
          <a:xfrm>
            <a:off x="1679575" y="349440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3" name="TextBox 52"/>
          <p:cNvSpPr txBox="1">
            <a:spLocks noChangeArrowheads="1"/>
          </p:cNvSpPr>
          <p:nvPr/>
        </p:nvSpPr>
        <p:spPr bwMode="auto">
          <a:xfrm>
            <a:off x="2438400" y="3656330"/>
            <a:ext cx="3408680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880" y="4835525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605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7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555" cy="36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8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680" cy="21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2" name="TextBox 4"/>
          <p:cNvSpPr txBox="1">
            <a:spLocks noChangeArrowheads="1"/>
          </p:cNvSpPr>
          <p:nvPr/>
        </p:nvSpPr>
        <p:spPr bwMode="auto">
          <a:xfrm>
            <a:off x="1692275" y="515175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3" name="TextBox 62"/>
          <p:cNvSpPr txBox="1">
            <a:spLocks noChangeArrowheads="1"/>
          </p:cNvSpPr>
          <p:nvPr/>
        </p:nvSpPr>
        <p:spPr bwMode="auto">
          <a:xfrm>
            <a:off x="2451100" y="5313680"/>
            <a:ext cx="3389630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755" y="2613025"/>
            <a:ext cx="539750" cy="39560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7" name="TextBox 4"/>
          <p:cNvSpPr txBox="1">
            <a:spLocks noChangeArrowheads="1"/>
          </p:cNvSpPr>
          <p:nvPr/>
        </p:nvSpPr>
        <p:spPr bwMode="auto">
          <a:xfrm>
            <a:off x="6183630" y="2656205"/>
            <a:ext cx="502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8" name="TextBox 67"/>
          <p:cNvSpPr txBox="1">
            <a:spLocks noChangeArrowheads="1"/>
          </p:cNvSpPr>
          <p:nvPr/>
        </p:nvSpPr>
        <p:spPr bwMode="auto">
          <a:xfrm>
            <a:off x="6886575" y="2821305"/>
            <a:ext cx="3844925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6055"/>
            <a:ext cx="411670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455" y="3449955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2" name="TextBox 4"/>
          <p:cNvSpPr txBox="1">
            <a:spLocks noChangeArrowheads="1"/>
          </p:cNvSpPr>
          <p:nvPr/>
        </p:nvSpPr>
        <p:spPr bwMode="auto">
          <a:xfrm>
            <a:off x="6194425" y="3494405"/>
            <a:ext cx="503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3" name="TextBox 72"/>
          <p:cNvSpPr txBox="1">
            <a:spLocks noChangeArrowheads="1"/>
          </p:cNvSpPr>
          <p:nvPr/>
        </p:nvSpPr>
        <p:spPr bwMode="auto">
          <a:xfrm>
            <a:off x="6926580" y="3659505"/>
            <a:ext cx="3408045" cy="1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cxnSp>
        <p:nvCxnSpPr>
          <p:cNvPr id="36" name="Straight Connector 6"/>
          <p:cNvCxnSpPr/>
          <p:nvPr/>
        </p:nvCxnSpPr>
        <p:spPr>
          <a:xfrm>
            <a:off x="6358255" y="4835525"/>
            <a:ext cx="411607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48"/>
          <p:cNvSpPr/>
          <p:nvPr/>
        </p:nvSpPr>
        <p:spPr>
          <a:xfrm>
            <a:off x="6189980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7" name="TextBox 57"/>
          <p:cNvSpPr txBox="1">
            <a:spLocks noChangeArrowheads="1"/>
          </p:cNvSpPr>
          <p:nvPr/>
        </p:nvSpPr>
        <p:spPr bwMode="auto">
          <a:xfrm>
            <a:off x="6962775" y="4498975"/>
            <a:ext cx="3408680" cy="1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9" name="TextBox 4"/>
          <p:cNvSpPr txBox="1">
            <a:spLocks noChangeArrowheads="1"/>
          </p:cNvSpPr>
          <p:nvPr/>
        </p:nvSpPr>
        <p:spPr bwMode="auto">
          <a:xfrm>
            <a:off x="6215380" y="4337050"/>
            <a:ext cx="502920" cy="36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12193588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70" y="268617"/>
            <a:ext cx="799306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4566" y="836712"/>
            <a:ext cx="1882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3600" spc="-29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charset="0"/>
                <a:ea typeface="여기어때 잘난체 OTF" charset="0"/>
                <a:cs typeface="+mj-cs"/>
              </a:rPr>
              <a:t>구현화면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628800"/>
            <a:ext cx="4104456" cy="357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2" y="5373216"/>
            <a:ext cx="9382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09" y="5621143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CHECK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828109" y="5507121"/>
            <a:ext cx="4592320" cy="71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관리자에게 욕설 및 불쾌감을 주는 질문을 제외한 다양한 질문 하기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2" y="5433619"/>
            <a:ext cx="9382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19366" y="5672461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CHECK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7600613" y="5531608"/>
            <a:ext cx="4592320" cy="71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질문에 관하여 확인하는 대로 관리자가 성심 성의껏 답변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1575545"/>
            <a:ext cx="5092464" cy="374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98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593850" y="5890359"/>
            <a:ext cx="4591685" cy="74408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화면 첫 페이지에 있는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‘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등록하기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‘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버튼을 누르면 스터디 게시글을 작성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07173" y="5890359"/>
            <a:ext cx="4590415" cy="7228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작성 후 해당 글 수정이 필요할 시 스터디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게시글에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관한 기본 정보들 수정 가능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035B3A9-F9FD-A97C-0899-51D50EB33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" y="1862429"/>
            <a:ext cx="5246216" cy="319713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034BD7D-F9A8-4E02-F3E6-BE01D168F0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43" y="1862429"/>
            <a:ext cx="5246215" cy="31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593850" y="5890359"/>
            <a:ext cx="4591685" cy="74408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 모집 게시글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클릭시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스터디 모집의 상세 정보들이 출력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07173" y="5890359"/>
            <a:ext cx="4590415" cy="7228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작성할 때 선택한 모집지역을 상세보기에 볼 수 있게 지도 삽입</a:t>
            </a: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D488185-B272-6861-E6BA-954E99E21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47" y="1911718"/>
            <a:ext cx="5439251" cy="3065643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xmlns="" id="{F138444E-59CB-1F48-9B25-41D888824A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59" y="1848059"/>
            <a:ext cx="5223482" cy="31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593850" y="5922010"/>
            <a:ext cx="4591685" cy="74408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작성자는 자신의 작성한 스터디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게시글에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 좋아요 추가 불가능</a:t>
            </a: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07173" y="5890359"/>
            <a:ext cx="4590415" cy="7228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스터디 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게시글에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 댓글과 답글 입력 가능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댓글 작성자는 자신의 댓글 삭제 가능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C4390B2-CE56-7C5E-96F3-D0E5328386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535" y="1851371"/>
            <a:ext cx="5752473" cy="3038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5BBFB7-AF64-8FAE-CD41-F55B489F41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652668"/>
            <a:ext cx="5603253" cy="32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584960" y="580580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채용 공고 게시판. 회사명, 내용, 제목으로 검색 가능, 스크랩 횟수 확인 가능</a:t>
            </a:r>
          </a:p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상세 보기에서 sns 공유와 링크 복사 가능</a:t>
            </a: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590" y="-3539490"/>
            <a:ext cx="370205" cy="7969250"/>
            <a:chOff x="8022590" y="-3539490"/>
            <a:chExt cx="370205" cy="7969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7545070" y="35826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7543800" y="248094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545070" y="13792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7545705" y="3028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7543165" y="-753110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7545070" y="-19253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7545070" y="-30619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172200" y="5805805"/>
            <a:ext cx="932180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72200" y="6069330"/>
            <a:ext cx="932180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10095" y="5812790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기업회원만 작성 가능, 삭제는 사이트 관리자만 가능하며 채용 완료 버튼을 누르면 이후 상세보기는 불가(목록에서 회색 처리)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29720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" y="2077720"/>
            <a:ext cx="6163310" cy="3529965"/>
          </a:xfrm>
          <a:prstGeom prst="rect">
            <a:avLst/>
          </a:prstGeom>
          <a:noFill/>
        </p:spPr>
      </p:pic>
      <p:pic>
        <p:nvPicPr>
          <p:cNvPr id="29721" name="그림 26" descr="C:/Users/bbyb0/AppData/Roaming/PolarisOffice/ETemp/33828_20309728/fImage5151465091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470" y="2858770"/>
            <a:ext cx="6005195" cy="2879725"/>
          </a:xfrm>
          <a:prstGeom prst="rect">
            <a:avLst/>
          </a:prstGeom>
          <a:noFill/>
        </p:spPr>
      </p:pic>
      <p:pic>
        <p:nvPicPr>
          <p:cNvPr id="29722" name="그림 4" descr="C:/Users/bbyb0/AppData/Roaming/PolarisOffice/ETemp/33828_20309728/fImage21472533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55" y="1326515"/>
            <a:ext cx="5995035" cy="1515110"/>
          </a:xfrm>
          <a:prstGeom prst="rect">
            <a:avLst/>
          </a:prstGeom>
          <a:noFill/>
        </p:spPr>
      </p:pic>
      <p:pic>
        <p:nvPicPr>
          <p:cNvPr id="29723" name="그림 5" descr="C:/Users/bbyb0/AppData/Roaming/PolarisOffice/ETemp/33828_20309728/fImage25465534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45" y="888365"/>
            <a:ext cx="4937760" cy="186944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 bwMode="auto">
          <a:xfrm>
            <a:off x="327660" y="1195070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4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381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16" name="Rect 0"/>
          <p:cNvSpPr txBox="1">
            <a:spLocks/>
          </p:cNvSpPr>
          <p:nvPr/>
        </p:nvSpPr>
        <p:spPr bwMode="auto">
          <a:xfrm>
            <a:off x="488950" y="765175"/>
            <a:ext cx="1878965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구현화면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>
            <a:off x="3054350" y="3600450"/>
            <a:ext cx="756920" cy="3695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3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55955" y="5805805"/>
            <a:ext cx="932180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55955" y="6069330"/>
            <a:ext cx="932180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1584960" y="5850255"/>
            <a:ext cx="459232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커뮤니티 자유게시판. 특정 목적이 있는 게시판이 아닌 자유로운 주제의 게시글 작성 가능. </a:t>
            </a: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6172200" y="5805805"/>
            <a:ext cx="932815" cy="86423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37" name="Rect 0"/>
          <p:cNvSpPr>
            <a:spLocks/>
          </p:cNvSpPr>
          <p:nvPr/>
        </p:nvSpPr>
        <p:spPr>
          <a:xfrm>
            <a:off x="6172200" y="6069330"/>
            <a:ext cx="932815" cy="3384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600" spc="-140">
                <a:solidFill>
                  <a:schemeClr val="bg1"/>
                </a:solidFill>
                <a:latin typeface="나눔스퀘어OTF Bold" charset="0"/>
                <a:ea typeface="나눔스퀘어OTF Bold" charset="0"/>
              </a:rPr>
              <a:t>CHECK</a:t>
            </a:r>
            <a:endParaRPr lang="ko-KR" altLang="en-US" sz="1600">
              <a:solidFill>
                <a:schemeClr val="bg1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7101205" y="5893435"/>
            <a:ext cx="4591050" cy="516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charset="0"/>
                <a:ea typeface="나눔스퀘어OTF Bold" charset="0"/>
              </a:rPr>
              <a:t>1단 계층의 댓글 창을 게시글 상세페이지에 ajax 처리. 댓글 수정 또한 ajax 처리로 구현</a:t>
            </a:r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29722" name="그림 1" descr="C:/Users/bbyb0/AppData/Roaming/PolarisOffice/ETemp/33828_20309728/fImage54671530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1854200"/>
            <a:ext cx="5842635" cy="3775710"/>
          </a:xfrm>
          <a:prstGeom prst="rect">
            <a:avLst/>
          </a:prstGeom>
          <a:noFill/>
        </p:spPr>
      </p:pic>
      <p:pic>
        <p:nvPicPr>
          <p:cNvPr id="29725" name="그림 6" descr="C:/Users/bbyb0/AppData/Roaming/PolarisOffice/ETemp/33828_20309728/fImage24672535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20" y="1013460"/>
            <a:ext cx="5506085" cy="2967990"/>
          </a:xfrm>
          <a:prstGeom prst="rect">
            <a:avLst/>
          </a:prstGeom>
          <a:noFill/>
        </p:spPr>
      </p:pic>
      <p:pic>
        <p:nvPicPr>
          <p:cNvPr id="29724" name="그림 3" descr="C:/Users/bbyb0/AppData/Roaming/PolarisOffice/ETemp/33828_20309728/fImage27141532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55" y="3339465"/>
            <a:ext cx="6350635" cy="2451100"/>
          </a:xfrm>
          <a:prstGeom prst="rect">
            <a:avLst/>
          </a:prstGeom>
          <a:noFill/>
        </p:spPr>
      </p:pic>
      <p:grpSp>
        <p:nvGrpSpPr>
          <p:cNvPr id="26" name="그룹 13"/>
          <p:cNvGrpSpPr>
            <a:grpSpLocks/>
          </p:cNvGrpSpPr>
          <p:nvPr/>
        </p:nvGrpSpPr>
        <p:grpSpPr bwMode="auto">
          <a:xfrm rot="5400000">
            <a:off x="8022590" y="-3539490"/>
            <a:ext cx="370205" cy="7969250"/>
            <a:chOff x="8022590" y="-3539490"/>
            <a:chExt cx="370205" cy="7969250"/>
          </a:xfrm>
        </p:grpSpPr>
        <p:sp>
          <p:nvSpPr>
            <p:cNvPr id="34" name="양쪽 모서리가 둥근 사각형 33"/>
            <p:cNvSpPr/>
            <p:nvPr/>
          </p:nvSpPr>
          <p:spPr>
            <a:xfrm rot="16200000" flipH="1">
              <a:off x="7545070" y="35826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16200000" flipH="1">
              <a:off x="7543800" y="248094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rot="16200000" flipH="1">
              <a:off x="7545070" y="13792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 rot="16200000" flipH="1">
              <a:off x="7545705" y="3028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rot="16200000" flipH="1">
              <a:off x="7543165" y="-753110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 rot="16200000" flipH="1">
              <a:off x="7545070" y="-19253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rot="16200000" flipH="1">
              <a:off x="7545070" y="-30619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48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18783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</a:t>
            </a:r>
          </a:p>
        </p:txBody>
      </p:sp>
      <p:sp>
        <p:nvSpPr>
          <p:cNvPr id="29" name="직사각형 28"/>
          <p:cNvSpPr>
            <a:spLocks/>
          </p:cNvSpPr>
          <p:nvPr/>
        </p:nvSpPr>
        <p:spPr>
          <a:xfrm>
            <a:off x="3054350" y="3600450"/>
            <a:ext cx="75628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bg1"/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955" y="5805805"/>
            <a:ext cx="931545" cy="8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5955" y="6069330"/>
            <a:ext cx="931545" cy="3378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1593850" y="5922010"/>
            <a:ext cx="10406012" cy="9359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REST AJAX </a:t>
            </a:r>
            <a:r>
              <a:rPr lang="ko-KR" altLang="en-US" sz="1800" dirty="0">
                <a:solidFill>
                  <a:schemeClr val="tx1"/>
                </a:solidFill>
              </a:rPr>
              <a:t>방식을 이용하여 화면 </a:t>
            </a:r>
            <a:r>
              <a:rPr lang="ko-KR" altLang="en-US" sz="1800" dirty="0" err="1">
                <a:solidFill>
                  <a:schemeClr val="tx1"/>
                </a:solidFill>
              </a:rPr>
              <a:t>전환없는</a:t>
            </a:r>
            <a:r>
              <a:rPr lang="ko-KR" altLang="en-US" sz="1800" dirty="0">
                <a:solidFill>
                  <a:schemeClr val="tx1"/>
                </a:solidFill>
              </a:rPr>
              <a:t> 페이지</a:t>
            </a:r>
          </a:p>
          <a:p>
            <a:r>
              <a:rPr lang="ko-KR" altLang="en-US" sz="1800" dirty="0">
                <a:solidFill>
                  <a:schemeClr val="tx1"/>
                </a:solidFill>
              </a:rPr>
              <a:t>회원</a:t>
            </a:r>
            <a:r>
              <a:rPr lang="en-US" altLang="ko-KR" sz="1800" dirty="0">
                <a:solidFill>
                  <a:schemeClr val="tx1"/>
                </a:solidFill>
              </a:rPr>
              <a:t>/</a:t>
            </a:r>
            <a:r>
              <a:rPr lang="ko-KR" altLang="en-US" sz="1800" dirty="0">
                <a:solidFill>
                  <a:schemeClr val="tx1"/>
                </a:solidFill>
              </a:rPr>
              <a:t>게시판들을 </a:t>
            </a:r>
            <a:r>
              <a:rPr lang="ko-KR" altLang="en-US" sz="1800" dirty="0" err="1">
                <a:solidFill>
                  <a:schemeClr val="tx1"/>
                </a:solidFill>
              </a:rPr>
              <a:t>조회할수</a:t>
            </a:r>
            <a:r>
              <a:rPr lang="ko-KR" altLang="en-US" sz="1800" dirty="0">
                <a:solidFill>
                  <a:schemeClr val="tx1"/>
                </a:solidFill>
              </a:rPr>
              <a:t> 있으며 다중삭제가 가능하고 원하는 게시판이나 유저를 </a:t>
            </a:r>
            <a:r>
              <a:rPr lang="ko-KR" altLang="en-US" sz="1800" dirty="0" err="1">
                <a:solidFill>
                  <a:schemeClr val="tx1"/>
                </a:solidFill>
              </a:rPr>
              <a:t>검색할수</a:t>
            </a:r>
            <a:r>
              <a:rPr lang="ko-KR" altLang="en-US" sz="1800" dirty="0">
                <a:solidFill>
                  <a:schemeClr val="tx1"/>
                </a:solidFill>
              </a:rPr>
              <a:t> 있다</a:t>
            </a:r>
            <a:r>
              <a:rPr lang="en-US" altLang="ko-KR" sz="1800" dirty="0">
                <a:solidFill>
                  <a:schemeClr val="tx1"/>
                </a:solidFill>
              </a:rPr>
              <a:t>. </a:t>
            </a:r>
            <a:endParaRPr lang="ko-KR" altLang="en-US" sz="1800" dirty="0">
              <a:solidFill>
                <a:schemeClr val="tx1"/>
              </a:solidFill>
              <a:latin typeface="나눔스퀘어OTF Bold" charset="0"/>
              <a:ea typeface="나눔스퀘어OTF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70" y="244786"/>
            <a:ext cx="7993063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45" y="2335547"/>
            <a:ext cx="4431809" cy="20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5922" y="2335547"/>
            <a:ext cx="4414819" cy="207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24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692696"/>
            <a:ext cx="408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50" y="1340768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62965" y="3203213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350" y="1340768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02350" y="3175918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955" y="1451893"/>
            <a:ext cx="4751070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김주성 </a:t>
            </a:r>
            <a:r>
              <a:rPr kumimoji="0" lang="en-US" altLang="ko-KR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관리자페이지 개발 및 유저 페이지 </a:t>
            </a:r>
            <a:r>
              <a:rPr kumimoji="0" lang="en-US" altLang="ko-KR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endParaRPr kumimoji="0"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1255" y="1916713"/>
            <a:ext cx="4554220" cy="8604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더 구현하고 싶은 기능들이 많았지만 시간이 부족해서 아쉬웠고 좋은 조원들과 같이 </a:t>
            </a:r>
            <a:r>
              <a:rPr kumimoji="0"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작업할수</a:t>
            </a:r>
            <a:r>
              <a:rPr kumimoji="0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있어서 좋았습니다</a:t>
            </a:r>
            <a:r>
              <a:rPr kumimoji="0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41" name="Straight Connector 8"/>
          <p:cNvCxnSpPr/>
          <p:nvPr/>
        </p:nvCxnSpPr>
        <p:spPr bwMode="auto">
          <a:xfrm>
            <a:off x="1216025" y="1916713"/>
            <a:ext cx="441833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588418"/>
            <a:ext cx="97155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17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5153025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6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480" y="3905250"/>
            <a:ext cx="166497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590" y="-3539490"/>
            <a:ext cx="370205" cy="7969250"/>
            <a:chOff x="8022590" y="-3539490"/>
            <a:chExt cx="370205" cy="7969250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7545070" y="35826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7543800" y="248094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7545070" y="13792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7545705" y="3028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7543165" y="-753110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7545070" y="-192532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7545070" y="-30619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45189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김종훈 </a:t>
            </a:r>
            <a:r>
              <a:rPr kumimoji="0" lang="en-US" altLang="ko-KR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코드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/Q&amp;A</a:t>
            </a: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게시판 개발 및 </a:t>
            </a:r>
            <a:r>
              <a:rPr kumimoji="0" lang="en-US" altLang="ko-KR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endParaRPr kumimoji="0"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58890" y="1649778"/>
            <a:ext cx="4554855" cy="5761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이번 </a:t>
            </a:r>
            <a:r>
              <a:rPr kumimoji="0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하면서 부족한 부분을 더 느끼게 되었고 기본적이 문법이나 스프링 사용법을 더 공부를 해야겠다고 생각이 들었습니다</a:t>
            </a:r>
            <a:r>
              <a:rPr kumimoji="0"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그래도 처음 조원들과 다 같이 완성한 프로젝트라 뿌듯함은 들었습니다</a:t>
            </a:r>
            <a:endParaRPr kumimoji="0"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/>
          <p:nvPr/>
        </p:nvCxnSpPr>
        <p:spPr bwMode="auto">
          <a:xfrm>
            <a:off x="6450330" y="1916713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630" y="1588418"/>
            <a:ext cx="9652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397625" y="3290218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이지우 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유저관리 개발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kumimoji="0" lang="ko-KR" alt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메인페이지</a:t>
            </a: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endParaRPr kumimoji="0"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84925" y="3769643"/>
            <a:ext cx="4554855" cy="102750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프로젝트를 하면서 부족함을 느껴서 보완하려고 노력하였습니다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직접 코드를 작성하면서 많은 공부가 되었고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 단계에서 어려움이 있었지만 팀원들에게 도움 받아 무사히 기능 구현할 수 있었습니다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</a:p>
        </p:txBody>
      </p:sp>
      <p:cxnSp>
        <p:nvCxnSpPr>
          <p:cNvPr id="79" name="Straight Connector 8"/>
          <p:cNvCxnSpPr/>
          <p:nvPr/>
        </p:nvCxnSpPr>
        <p:spPr bwMode="auto">
          <a:xfrm>
            <a:off x="6450330" y="3755038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0630" y="3426743"/>
            <a:ext cx="9652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51255" y="322354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김한비</a:t>
            </a: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자유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/JOBS</a:t>
            </a: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게시판</a:t>
            </a:r>
            <a:r>
              <a:rPr kumimoji="0" lang="en-US" altLang="ko-KR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개발 및 </a:t>
            </a:r>
            <a:r>
              <a:rPr kumimoji="0" lang="en-US" altLang="ko-KR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endParaRPr kumimoji="0"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004570" y="3629943"/>
            <a:ext cx="4700905" cy="121480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두번의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 프로젝트를 통해서 시간 관리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협업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깃 관리 등 프로젝트를 위한 개발 지식만큼 기본적인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세팅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 또한 중요하다는 것을 알게 되었습니다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.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부족하고 아쉬운 부분도 있었지만 프로젝트를 통해 이를 채울 수 있는 계기가 마련되었다 생각해서 유익한 시간들이었습니다</a:t>
            </a:r>
            <a:endParaRPr kumimoji="0"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 bwMode="auto">
          <a:xfrm>
            <a:off x="1047750" y="3582344"/>
            <a:ext cx="465772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0450" y="3426743"/>
            <a:ext cx="9525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3288030" y="5035123"/>
            <a:ext cx="5130800" cy="170624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6" name="Text Placeholder 2"/>
          <p:cNvSpPr txBox="1">
            <a:spLocks/>
          </p:cNvSpPr>
          <p:nvPr/>
        </p:nvSpPr>
        <p:spPr bwMode="auto">
          <a:xfrm>
            <a:off x="3583305" y="5149423"/>
            <a:ext cx="4752975" cy="40640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이원규 </a:t>
            </a:r>
            <a:r>
              <a:rPr kumimoji="0" lang="en-US" altLang="ko-KR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스터디모집게시판</a:t>
            </a:r>
            <a:r>
              <a:rPr kumimoji="0" lang="ko-KR" alt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개발 및 </a:t>
            </a:r>
            <a:r>
              <a:rPr kumimoji="0" lang="en-US" altLang="ko-KR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css</a:t>
            </a:r>
            <a:endParaRPr kumimoji="0" lang="ko-KR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 bwMode="auto">
          <a:xfrm>
            <a:off x="3570605" y="5628848"/>
            <a:ext cx="4554855" cy="96850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발표하기 전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호스팅으로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했을 때 구현이 완료된 기능 일부가 발표 때 안되어서 아쉬움이 더 많다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그러나 이를 계기로 더욱 더 코딩을 더 잘해야겠다는 생각이 들게 되었다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48" name="Straight Connector 8"/>
          <p:cNvCxnSpPr/>
          <p:nvPr/>
        </p:nvCxnSpPr>
        <p:spPr bwMode="auto">
          <a:xfrm>
            <a:off x="3636010" y="5614243"/>
            <a:ext cx="441769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 bwMode="auto">
          <a:xfrm>
            <a:off x="3496310" y="5285948"/>
            <a:ext cx="96520" cy="1092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1000"/>
                </a:srgbClr>
              </a:gs>
              <a:gs pos="100000">
                <a:srgbClr val="004D86">
                  <a:alpha val="87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7" name="그룹 13"/>
          <p:cNvGrpSpPr>
            <a:grpSpLocks/>
          </p:cNvGrpSpPr>
          <p:nvPr/>
        </p:nvGrpSpPr>
        <p:grpSpPr bwMode="auto">
          <a:xfrm>
            <a:off x="4083050" y="2433955"/>
            <a:ext cx="4024630" cy="1282700"/>
            <a:chOff x="4083050" y="2433955"/>
            <a:chExt cx="4024630" cy="1282700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511675" y="3716655"/>
              <a:ext cx="3246120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083050" y="2433955"/>
              <a:ext cx="4024630" cy="10140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780" y="3542030"/>
            <a:ext cx="7329170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3799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805" y="765175"/>
            <a:ext cx="281432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891540" y="2901950"/>
            <a:ext cx="4766945" cy="3568065"/>
          </a:xfrm>
          <a:prstGeom prst="rect">
            <a:avLst/>
          </a:prstGeom>
          <a:solidFill>
            <a:schemeClr val="bg1"/>
          </a:solidFill>
          <a:ln w="12700" cap="flat" cmpd="sng">
            <a:gradFill rotWithShape="1"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5400000"/>
            </a:gra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83820" defTabSz="897255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Font typeface="Arial"/>
              <a:buChar char="•"/>
              <a:defRPr/>
            </a:pPr>
            <a:endParaRPr lang="ko-KR" altLang="en-US" sz="880">
              <a:solidFill>
                <a:srgbClr val="FF0000"/>
              </a:solidFill>
              <a:latin typeface="나눔고딕" charset="0"/>
              <a:ea typeface="나눔스퀘어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730" y="2390775"/>
            <a:ext cx="2165985" cy="3200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4D86"/>
              </a:gs>
              <a:gs pos="0">
                <a:srgbClr val="007635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ko-KR" sz="200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S’more</a:t>
            </a:r>
            <a:r>
              <a:rPr lang="ko-KR" altLang="en-US" sz="200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rPr>
              <a:t>란 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984885" y="3072130"/>
            <a:ext cx="4718050" cy="32277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>
            <a:lvl1pPr marL="0" indent="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algn="just" eaLnBrk="1" latinLnBrk="0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ko-KR" altLang="ko-KR" sz="1700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S’more는 “Study More”의 약자로,</a:t>
            </a:r>
            <a:endParaRPr lang="ko-KR" altLang="en-US" sz="1700">
              <a:solidFill>
                <a:schemeClr val="tx1"/>
              </a:solidFill>
              <a:latin typeface="나눔스퀘어OTF" charset="0"/>
              <a:ea typeface="나눔스퀘어OTF" charset="0"/>
            </a:endParaRPr>
          </a:p>
          <a:p>
            <a:pPr marL="0" indent="0" algn="just" eaLnBrk="1" latinLnBrk="0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ko-KR" altLang="ko-KR" sz="1700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대면 혹은 비대면으로 ‘같이 공부할</a:t>
            </a:r>
            <a:r>
              <a:rPr lang="ko-KR" altLang="ko-KR" sz="1700" b="0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 사람을 모집할 수 있게 만들어보자’ 라는 생각을 바탕으로 진행한</a:t>
            </a:r>
            <a:endParaRPr lang="ko-KR" altLang="en-US" sz="1700" b="0">
              <a:solidFill>
                <a:schemeClr val="tx1"/>
              </a:solidFill>
              <a:latin typeface="나눔스퀘어OTF" charset="0"/>
              <a:ea typeface="나눔스퀘어OTF" charset="0"/>
            </a:endParaRPr>
          </a:p>
          <a:p>
            <a:pPr marL="0" indent="0" algn="just" eaLnBrk="1" latinLnBrk="0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ko-KR" altLang="ko-KR" sz="1700" b="0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프로젝트입니다.</a:t>
            </a:r>
            <a:endParaRPr lang="ko-KR" altLang="en-US" sz="1700">
              <a:solidFill>
                <a:schemeClr val="tx1"/>
              </a:solidFill>
              <a:latin typeface="나눔스퀘어OTF" charset="0"/>
              <a:ea typeface="나눔스퀘어OTF" charset="0"/>
            </a:endParaRPr>
          </a:p>
          <a:p>
            <a:pPr marL="0" indent="0" algn="just" eaLnBrk="1" latinLnBrk="0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ko-KR" altLang="ko-KR" sz="1700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스모어쿠키처럼 더하고 더해 맛있고 멋진 프로젝트 혹은 유익한 스터디 모임을 만날 수 있길 !</a:t>
            </a:r>
            <a:endParaRPr lang="ko-KR" altLang="en-US" sz="1700">
              <a:solidFill>
                <a:schemeClr val="tx1"/>
              </a:solidFill>
              <a:latin typeface="나눔스퀘어OTF" charset="0"/>
              <a:ea typeface="나눔스퀘어OTF" charset="0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7545070" y="35731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7543800" y="2471420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7545070" y="13696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7545705" y="2933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7543165" y="-762635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7545070" y="-19348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7545070" y="-307213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1180" y="1485900"/>
            <a:ext cx="11513820" cy="7366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개발자를 준비 중인, 또는 초급인 사람들끼리 스터디 모임을 꾸릴 수 있는 장을 만들어주는 커뮤니티 </a:t>
            </a:r>
          </a:p>
        </p:txBody>
      </p:sp>
      <p:pic>
        <p:nvPicPr>
          <p:cNvPr id="40" name="Picture 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55" y="4685981"/>
            <a:ext cx="2595880" cy="1458277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1" name="Picture 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08" y="2633980"/>
            <a:ext cx="2164499" cy="173101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48" name="Rect 0"/>
          <p:cNvSpPr>
            <a:spLocks/>
          </p:cNvSpPr>
          <p:nvPr/>
        </p:nvSpPr>
        <p:spPr>
          <a:xfrm>
            <a:off x="9612630" y="2926080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9850755" y="3143250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point.2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50" name="Rect 0"/>
          <p:cNvCxnSpPr/>
          <p:nvPr/>
        </p:nvCxnSpPr>
        <p:spPr>
          <a:xfrm>
            <a:off x="9804400" y="3498850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 0"/>
          <p:cNvSpPr>
            <a:spLocks/>
          </p:cNvSpPr>
          <p:nvPr/>
        </p:nvSpPr>
        <p:spPr>
          <a:xfrm>
            <a:off x="9568180" y="3530600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지식공유게시판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56" name="Rect 0"/>
          <p:cNvSpPr>
            <a:spLocks/>
          </p:cNvSpPr>
          <p:nvPr/>
        </p:nvSpPr>
        <p:spPr>
          <a:xfrm>
            <a:off x="9612630" y="4792980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57" name="Rect 0"/>
          <p:cNvSpPr>
            <a:spLocks/>
          </p:cNvSpPr>
          <p:nvPr/>
        </p:nvSpPr>
        <p:spPr>
          <a:xfrm>
            <a:off x="9850755" y="5010150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point.4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58" name="Rect 0"/>
          <p:cNvCxnSpPr/>
          <p:nvPr/>
        </p:nvCxnSpPr>
        <p:spPr>
          <a:xfrm>
            <a:off x="9804400" y="5365750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 0"/>
          <p:cNvSpPr>
            <a:spLocks/>
          </p:cNvSpPr>
          <p:nvPr/>
        </p:nvSpPr>
        <p:spPr>
          <a:xfrm>
            <a:off x="9568180" y="5397500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공지사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항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pic>
        <p:nvPicPr>
          <p:cNvPr id="68" name="Picture 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98" y="2679100"/>
            <a:ext cx="2596515" cy="17030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9" name="Rect 0"/>
          <p:cNvSpPr>
            <a:spLocks/>
          </p:cNvSpPr>
          <p:nvPr/>
        </p:nvSpPr>
        <p:spPr>
          <a:xfrm>
            <a:off x="6709728" y="2957195"/>
            <a:ext cx="119443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6947853" y="3174365"/>
            <a:ext cx="76581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point.1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71" name="Rect 0"/>
          <p:cNvCxnSpPr/>
          <p:nvPr/>
        </p:nvCxnSpPr>
        <p:spPr>
          <a:xfrm>
            <a:off x="6901498" y="3529965"/>
            <a:ext cx="82486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 0"/>
          <p:cNvSpPr>
            <a:spLocks/>
          </p:cNvSpPr>
          <p:nvPr/>
        </p:nvSpPr>
        <p:spPr>
          <a:xfrm>
            <a:off x="6665278" y="3561715"/>
            <a:ext cx="128651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스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터디모집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pic>
        <p:nvPicPr>
          <p:cNvPr id="73" name="Picture 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18" y="4570730"/>
            <a:ext cx="2595880" cy="1573529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4" name="Rect 0"/>
          <p:cNvSpPr>
            <a:spLocks/>
          </p:cNvSpPr>
          <p:nvPr/>
        </p:nvSpPr>
        <p:spPr>
          <a:xfrm>
            <a:off x="6737668" y="4770755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75" name="Rect 0"/>
          <p:cNvSpPr>
            <a:spLocks/>
          </p:cNvSpPr>
          <p:nvPr/>
        </p:nvSpPr>
        <p:spPr>
          <a:xfrm>
            <a:off x="6975793" y="4987925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point.3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76" name="Rect 0"/>
          <p:cNvCxnSpPr/>
          <p:nvPr/>
        </p:nvCxnSpPr>
        <p:spPr>
          <a:xfrm>
            <a:off x="6929438" y="5343525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 0"/>
          <p:cNvSpPr>
            <a:spLocks/>
          </p:cNvSpPr>
          <p:nvPr/>
        </p:nvSpPr>
        <p:spPr>
          <a:xfrm>
            <a:off x="6693218" y="5375275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관리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자페이지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68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7" name="직사각형 76"/>
          <p:cNvSpPr>
            <a:spLocks/>
          </p:cNvSpPr>
          <p:nvPr/>
        </p:nvSpPr>
        <p:spPr>
          <a:xfrm>
            <a:off x="2281555" y="2339340"/>
            <a:ext cx="1597660" cy="14198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994150" y="2715260"/>
            <a:ext cx="165798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김주성</a:t>
            </a:r>
          </a:p>
        </p:txBody>
      </p:sp>
      <p:cxnSp>
        <p:nvCxnSpPr>
          <p:cNvPr id="79" name="Straight Connector 8"/>
          <p:cNvCxnSpPr/>
          <p:nvPr/>
        </p:nvCxnSpPr>
        <p:spPr>
          <a:xfrm>
            <a:off x="4040505" y="3143885"/>
            <a:ext cx="921385" cy="635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4046855" y="3286760"/>
            <a:ext cx="2239645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개발/CSS</a:t>
            </a:r>
          </a:p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관리자페이지</a:t>
            </a:r>
          </a:p>
        </p:txBody>
      </p:sp>
      <p:sp>
        <p:nvSpPr>
          <p:cNvPr id="81" name="직사각형 80"/>
          <p:cNvSpPr>
            <a:spLocks/>
          </p:cNvSpPr>
          <p:nvPr/>
        </p:nvSpPr>
        <p:spPr>
          <a:xfrm>
            <a:off x="6247130" y="2339340"/>
            <a:ext cx="1597660" cy="14198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7960360" y="2715260"/>
            <a:ext cx="165925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김종훈</a:t>
            </a:r>
          </a:p>
        </p:txBody>
      </p:sp>
      <p:cxnSp>
        <p:nvCxnSpPr>
          <p:cNvPr id="83" name="Straight Connector 8"/>
          <p:cNvCxnSpPr/>
          <p:nvPr/>
        </p:nvCxnSpPr>
        <p:spPr>
          <a:xfrm>
            <a:off x="8007985" y="3143885"/>
            <a:ext cx="919480" cy="635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012430" y="3286760"/>
            <a:ext cx="3119120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개발/CSS</a:t>
            </a:r>
          </a:p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코드/Q&amp;A게시판</a:t>
            </a:r>
          </a:p>
        </p:txBody>
      </p:sp>
      <p:sp>
        <p:nvSpPr>
          <p:cNvPr id="89" name="직사각형 88"/>
          <p:cNvSpPr>
            <a:spLocks/>
          </p:cNvSpPr>
          <p:nvPr/>
        </p:nvSpPr>
        <p:spPr>
          <a:xfrm>
            <a:off x="262558" y="4442460"/>
            <a:ext cx="1597660" cy="14198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1975153" y="4818380"/>
            <a:ext cx="165798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김한비</a:t>
            </a:r>
          </a:p>
        </p:txBody>
      </p:sp>
      <p:cxnSp>
        <p:nvCxnSpPr>
          <p:cNvPr id="91" name="Straight Connector 8"/>
          <p:cNvCxnSpPr/>
          <p:nvPr/>
        </p:nvCxnSpPr>
        <p:spPr>
          <a:xfrm>
            <a:off x="2021508" y="5247005"/>
            <a:ext cx="921385" cy="635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2027858" y="5389880"/>
            <a:ext cx="2734945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개발/CSS</a:t>
            </a:r>
          </a:p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자유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JOBS게시판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93" name="직사각형 92"/>
          <p:cNvSpPr>
            <a:spLocks/>
          </p:cNvSpPr>
          <p:nvPr/>
        </p:nvSpPr>
        <p:spPr>
          <a:xfrm>
            <a:off x="4378766" y="4442460"/>
            <a:ext cx="1597660" cy="14198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6091996" y="4818380"/>
            <a:ext cx="165925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이지우</a:t>
            </a:r>
          </a:p>
        </p:txBody>
      </p:sp>
      <p:cxnSp>
        <p:nvCxnSpPr>
          <p:cNvPr id="95" name="Straight Connector 8"/>
          <p:cNvCxnSpPr/>
          <p:nvPr/>
        </p:nvCxnSpPr>
        <p:spPr>
          <a:xfrm>
            <a:off x="6139621" y="5247005"/>
            <a:ext cx="919480" cy="635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6144066" y="5389880"/>
            <a:ext cx="2471420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개발/CSS</a:t>
            </a:r>
          </a:p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유저관리</a:t>
            </a:r>
          </a:p>
        </p:txBody>
      </p:sp>
      <p:sp>
        <p:nvSpPr>
          <p:cNvPr id="101" name="직사각형 100"/>
          <p:cNvSpPr>
            <a:spLocks/>
          </p:cNvSpPr>
          <p:nvPr/>
        </p:nvSpPr>
        <p:spPr>
          <a:xfrm>
            <a:off x="2694305" y="2864485"/>
            <a:ext cx="77343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102" name="직사각형 101"/>
          <p:cNvSpPr>
            <a:spLocks/>
          </p:cNvSpPr>
          <p:nvPr/>
        </p:nvSpPr>
        <p:spPr>
          <a:xfrm>
            <a:off x="675308" y="4967605"/>
            <a:ext cx="773430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103" name="직사각형 102"/>
          <p:cNvSpPr>
            <a:spLocks/>
          </p:cNvSpPr>
          <p:nvPr/>
        </p:nvSpPr>
        <p:spPr>
          <a:xfrm>
            <a:off x="6650355" y="2864485"/>
            <a:ext cx="77406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104" name="직사각형 103"/>
          <p:cNvSpPr>
            <a:spLocks/>
          </p:cNvSpPr>
          <p:nvPr/>
        </p:nvSpPr>
        <p:spPr>
          <a:xfrm>
            <a:off x="4781991" y="4967605"/>
            <a:ext cx="77406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955" y="-3538855"/>
            <a:ext cx="370205" cy="7967980"/>
            <a:chOff x="8021955" y="-3538855"/>
            <a:chExt cx="370205" cy="7967980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7544435" y="357441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7543165" y="2472690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7544435" y="137096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7544435" y="29591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7543165" y="-76898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7544435" y="-193294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7544435" y="-306959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9245" name="도형 2"/>
          <p:cNvSpPr>
            <a:spLocks/>
          </p:cNvSpPr>
          <p:nvPr/>
        </p:nvSpPr>
        <p:spPr>
          <a:xfrm>
            <a:off x="8078718" y="4391025"/>
            <a:ext cx="1597660" cy="141986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9246" name="텍스트 상자 3"/>
          <p:cNvSpPr txBox="1">
            <a:spLocks/>
          </p:cNvSpPr>
          <p:nvPr/>
        </p:nvSpPr>
        <p:spPr>
          <a:xfrm>
            <a:off x="9791948" y="4766945"/>
            <a:ext cx="1659255" cy="3340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charset="0"/>
                <a:ea typeface="나눔스퀘어OTF ExtraBold" charset="0"/>
              </a:rPr>
              <a:t>이원규</a:t>
            </a:r>
          </a:p>
        </p:txBody>
      </p:sp>
      <p:cxnSp>
        <p:nvCxnSpPr>
          <p:cNvPr id="9247" name="도형 4"/>
          <p:cNvCxnSpPr/>
          <p:nvPr/>
        </p:nvCxnSpPr>
        <p:spPr>
          <a:xfrm>
            <a:off x="9839573" y="5195570"/>
            <a:ext cx="919480" cy="635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8" name="텍스트 상자 5"/>
          <p:cNvSpPr txBox="1">
            <a:spLocks/>
          </p:cNvSpPr>
          <p:nvPr/>
        </p:nvSpPr>
        <p:spPr>
          <a:xfrm>
            <a:off x="9844018" y="5338445"/>
            <a:ext cx="3119120" cy="3346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defTabSz="914400" rtl="0" eaLnBrk="1" latinLnBrk="1" hangingPunct="1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indent="0" algn="l" defTabSz="914400" rtl="0" eaLnBrk="1" latinLnBrk="1" hangingPunct="1"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담당업무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개발/CSS</a:t>
            </a:r>
          </a:p>
          <a:p>
            <a:pPr marL="0" indent="0" algn="l" fontAlgn="auto" latinLnBrk="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담당파트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: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charset="0"/>
                <a:ea typeface="나눔스퀘어OTF Bold" charset="0"/>
              </a:rPr>
              <a:t>스터디모집게시판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9249" name="도형 6"/>
          <p:cNvSpPr>
            <a:spLocks/>
          </p:cNvSpPr>
          <p:nvPr/>
        </p:nvSpPr>
        <p:spPr>
          <a:xfrm>
            <a:off x="8481943" y="4916170"/>
            <a:ext cx="774065" cy="36893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이미지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1180" y="1485900"/>
            <a:ext cx="773938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1">
              <a:spcBef>
                <a:spcPct val="20000"/>
              </a:spcBef>
              <a:buFontTx/>
              <a:buNone/>
              <a:defRPr lang="en-GB" altLang="en-US" sz="3200">
                <a:solidFill>
                  <a:schemeClr val="tx1"/>
                </a:solidFill>
                <a:latin typeface="맑은 고딕" charset="0"/>
                <a:ea typeface="맑은 고딕" charset="0"/>
              </a:defRPr>
            </a:lvl1pPr>
            <a:lvl2pPr marL="742950" lvl="1" indent="-285750" latinLnBrk="1">
              <a:spcBef>
                <a:spcPct val="20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맑은 고딕" charset="0"/>
                <a:ea typeface="맑은 고딕" charset="0"/>
              </a:defRPr>
            </a:lvl2pPr>
            <a:lvl3pPr marL="1143000" lvl="2" indent="-228600" latinLnBrk="1">
              <a:spcBef>
                <a:spcPct val="20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맑은 고딕" charset="0"/>
                <a:ea typeface="맑은 고딕" charset="0"/>
              </a:defRPr>
            </a:lvl3pPr>
            <a:lvl4pPr marL="1600200" lvl="3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4pPr>
            <a:lvl5pPr marL="2057400" lvl="4" indent="-228600" latinLnBrk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5pPr>
            <a:lvl6pPr marL="2514600" lvl="5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6pPr>
            <a:lvl7pPr marL="2971800" lvl="6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7pPr>
            <a:lvl8pPr marL="3429000" lvl="7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8pPr>
            <a:lvl9pPr marL="3886200" lvl="8" indent="-228600" eaLnBrk="0" fontAlgn="base" latinLnBrk="0" hangingPunct="0">
              <a:spcBef>
                <a:spcPct val="20000"/>
              </a:spcBef>
              <a:spcAft>
                <a:spcPct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맑은 고딕" charset="0"/>
                <a:ea typeface="맑은 고딕" charset="0"/>
              </a:defRPr>
            </a:lvl9pPr>
          </a:lstStyle>
          <a:p>
            <a:pPr marL="0" indent="0"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프로젝트 기간 </a:t>
            </a:r>
            <a:r>
              <a:rPr lang="en-US" altLang="ko-KR" sz="20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: 2022-12-01 ~ 2022-12-31</a:t>
            </a:r>
            <a:endParaRPr lang="ko-KR" altLang="en-US" sz="2000">
              <a:solidFill>
                <a:schemeClr val="tx2"/>
              </a:solidFill>
              <a:latin typeface="나눔스퀘어OTF Bold" charset="0"/>
              <a:ea typeface="나눔스퀘어OTF Bold" charset="0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862330" y="2118995"/>
          <a:ext cx="9525000" cy="4279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43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43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043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069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69290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제안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분석/설계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개발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디자인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테스트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800" b="0" i="0" strike="noStrike" kern="1200" cap="none">
                        <a:solidFill>
                          <a:srgbClr val="72AF2C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1</a:t>
                      </a: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주차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2주차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3주차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eaLnBrk="0" fontAlgn="auto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ko-KR" sz="1800" b="0" i="0" strike="noStrike" kern="1200" cap="none">
                          <a:solidFill>
                            <a:schemeClr val="bg1"/>
                          </a:solidFill>
                          <a:latin typeface="나눔스퀘어OTF Bold" charset="0"/>
                          <a:ea typeface="나눔스퀘어OTF Bold" charset="0"/>
                        </a:rPr>
                        <a:t>4주차</a:t>
                      </a:r>
                      <a:endParaRPr lang="ko-KR" altLang="en-US" sz="1800" b="0" i="0" strike="noStrike" kern="1200" cap="none">
                        <a:solidFill>
                          <a:schemeClr val="bg1"/>
                        </a:solidFill>
                        <a:latin typeface="나눔스퀘어OTF Bold" charset="0"/>
                        <a:ea typeface="나눔스퀘어OTF Bold" charset="0"/>
                      </a:endParaRPr>
                    </a:p>
                  </a:txBody>
                  <a:tcPr marL="89535" marR="89535" marT="46355" marB="46355" anchor="ctr">
                    <a:lnL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769235" y="2414270"/>
            <a:ext cx="1900555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3673475" y="3048635"/>
            <a:ext cx="1876425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8460105" y="4471035"/>
            <a:ext cx="1929130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72330" y="3780790"/>
            <a:ext cx="5727065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8462645" y="5208905"/>
            <a:ext cx="1936750" cy="213360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955" y="-3548380"/>
            <a:ext cx="370205" cy="7967980"/>
            <a:chOff x="8021955" y="-3548380"/>
            <a:chExt cx="370205" cy="7967980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7544435" y="356489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7543165" y="2463165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7544435" y="136144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7544435" y="28638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543165" y="-778510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7544435" y="-194246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7544435" y="-307911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3105" cy="3999230"/>
            <a:chOff x="622300" y="2174875"/>
            <a:chExt cx="10873105" cy="3999230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672465" y="2598420"/>
              <a:ext cx="4995545" cy="3568065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numCol="1" anchor="t">
              <a:noAutofit/>
            </a:bodyPr>
            <a:lstStyle/>
            <a:p>
              <a:pPr marL="83820" indent="-83820" defTabSz="897255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Font typeface="Arial"/>
                <a:buChar char="•"/>
                <a:defRPr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>
              <a:off x="622300" y="2174875"/>
              <a:ext cx="2268855" cy="31940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제안 구분명</a:t>
              </a: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898525" y="2595880"/>
              <a:ext cx="4794885" cy="34480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>
              <a:lvl1pPr marL="285750" indent="-285750" eaLnBrk="0" latin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1pPr>
              <a:lvl2pPr marL="742950" lvl="1" indent="-285750" eaLnBrk="0" latin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2pPr>
              <a:lvl3pPr marL="1143000" lvl="2" indent="-228600" eaLnBrk="0" latin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3pPr>
              <a:lvl4pPr marL="1600200" lvl="3" indent="-228600" eaLnBrk="0" latin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4pPr>
              <a:lvl5pPr marL="2057400" lvl="4" indent="-228600" eaLnBrk="0" latinLnBrk="0" hangingPunct="0"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5pPr>
              <a:lvl6pPr marL="2514600" lvl="5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6pPr>
              <a:lvl7pPr marL="2971800" lvl="6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7pPr>
              <a:lvl8pPr marL="3429000" lvl="7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8pPr>
              <a:lvl9pPr marL="3886200" lvl="8" indent="-228600" eaLnBrk="0" fontAlgn="base" latinLnBrk="0" hangingPunct="0">
                <a:spcBef>
                  <a:spcPct val="0"/>
                </a:spcBef>
                <a:spcAft>
                  <a:spcPct val="0"/>
                </a:spcAft>
                <a:buFontTx/>
                <a:buNone/>
                <a:defRPr lang="en-GB" altLang="en-US">
                  <a:solidFill>
                    <a:schemeClr val="tx1"/>
                  </a:solidFill>
                  <a:latin typeface="맑은 고딕" charset="0"/>
                  <a:ea typeface="굴림" charset="0"/>
                </a:defRPr>
              </a:lvl9pPr>
            </a:lstStyle>
            <a:p>
              <a:pPr marL="285750" indent="-285750" eaLnBrk="1" latinLnBrk="1" hangingPunct="1"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사용 툴</a:t>
              </a:r>
            </a:p>
            <a:p>
              <a:pPr marL="0" indent="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SpringToolSuite4, My SQL</a:t>
              </a:r>
              <a: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/>
              </a:r>
              <a:b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600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eaLnBrk="1" latinLnBrk="1" hangingPunct="1"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언어</a:t>
              </a:r>
            </a:p>
            <a:p>
              <a:pPr marL="0" indent="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JAVA, SQL, HTML, CSS, JavaScript, JSP, XML</a:t>
              </a:r>
              <a:b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400" b="1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eaLnBrk="1" latinLnBrk="1" hangingPunct="1"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기술</a:t>
              </a:r>
            </a:p>
            <a:p>
              <a:pPr marL="0" indent="0" eaLnBrk="1" latinLnBrk="1" hangingPunct="1">
                <a:buFontTx/>
                <a:buNone/>
                <a:defRPr/>
              </a:pP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     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: jQuery, JSON, Ajax</a:t>
              </a:r>
              <a:b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400" b="1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eaLnBrk="1" latinLnBrk="1" hangingPunct="1"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프레임워크</a:t>
              </a:r>
              <a:r>
                <a:rPr lang="en-US" altLang="ko-KR" sz="1600" b="1" dirty="0">
                  <a:latin typeface="나눔스퀘어OTF" charset="0"/>
                  <a:ea typeface="나눔스퀘어OTF" charset="0"/>
                </a:rPr>
                <a:t/>
              </a:r>
              <a:br>
                <a:rPr lang="en-US" altLang="ko-KR" sz="1600" b="1" dirty="0">
                  <a:latin typeface="나눔스퀘어OTF" charset="0"/>
                  <a:ea typeface="나눔스퀘어OTF" charset="0"/>
                </a:rPr>
              </a:br>
              <a:r>
                <a:rPr lang="en-US" altLang="ko-KR" sz="1600" dirty="0">
                  <a:latin typeface="나눔스퀘어OTF" charset="0"/>
                  <a:ea typeface="나눔스퀘어OTF" charset="0"/>
                </a:rPr>
                <a:t> </a:t>
              </a:r>
              <a:r>
                <a:rPr lang="en-US" altLang="ko-KR" sz="1400" b="1" dirty="0">
                  <a:latin typeface="나눔스퀘어OTF" charset="0"/>
                  <a:ea typeface="나눔스퀘어OTF" charset="0"/>
                </a:rPr>
                <a:t>: </a:t>
              </a:r>
              <a:r>
                <a:rPr lang="en-US" altLang="ko-KR" sz="1400" b="1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Spring, </a:t>
              </a:r>
              <a:r>
                <a:rPr lang="en-US" altLang="ko-KR" sz="1400" b="1" dirty="0" err="1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>MyBatis</a:t>
              </a:r>
              <a: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  <a:t/>
              </a:r>
              <a:br>
                <a:rPr lang="en-US" altLang="ko-KR" sz="1600" dirty="0">
                  <a:solidFill>
                    <a:schemeClr val="tx2"/>
                  </a:solidFill>
                  <a:latin typeface="나눔스퀘어OTF" charset="0"/>
                  <a:ea typeface="나눔스퀘어OTF" charset="0"/>
                </a:rPr>
              </a:br>
              <a:endParaRPr lang="ko-KR" altLang="en-US" sz="1600" dirty="0">
                <a:solidFill>
                  <a:schemeClr val="tx2"/>
                </a:solidFill>
                <a:latin typeface="나눔스퀘어OTF" charset="0"/>
                <a:ea typeface="나눔스퀘어OTF" charset="0"/>
              </a:endParaRPr>
            </a:p>
            <a:p>
              <a:pPr marL="285750" indent="-285750" eaLnBrk="1" latinLnBrk="1" hangingPunct="1">
                <a:buFont typeface="나눔스퀘어OTF"/>
                <a:buChar char="-"/>
                <a:defRPr/>
              </a:pPr>
              <a:r>
                <a:rPr lang="ko-KR" altLang="en-US" sz="1600" b="1" dirty="0">
                  <a:latin typeface="나눔스퀘어OTF" charset="0"/>
                  <a:ea typeface="나눔스퀘어OTF" charset="0"/>
                </a:rPr>
                <a:t>시스템</a:t>
              </a:r>
            </a:p>
            <a:p>
              <a:pPr marL="0" indent="0" eaLnBrk="1" latinLnBrk="1" hangingPunct="1">
                <a:buFontTx/>
                <a:buNone/>
                <a:defRPr/>
              </a:pPr>
              <a:r>
                <a:rPr lang="en-US" altLang="ko-KR" sz="1400" b="1" dirty="0">
                  <a:latin typeface="나눔스퀘어OTF" charset="0"/>
                  <a:ea typeface="나눔스퀘어OTF" charset="0"/>
                </a:rPr>
                <a:t>        : </a:t>
              </a:r>
              <a:r>
                <a:rPr lang="en-US" altLang="ko-KR" sz="1400" b="1" dirty="0" err="1" smtClean="0">
                  <a:latin typeface="나눔스퀘어OTF" charset="0"/>
                  <a:ea typeface="나눔스퀘어OTF" charset="0"/>
                </a:rPr>
                <a:t>Github</a:t>
              </a:r>
              <a:endParaRPr lang="ko-KR" altLang="en-US" sz="1400" b="1" dirty="0">
                <a:latin typeface="나눔스퀘어OTF" charset="0"/>
                <a:ea typeface="나눔스퀘어OTF" charset="0"/>
              </a:endParaRPr>
            </a:p>
          </p:txBody>
        </p:sp>
        <p:pic>
          <p:nvPicPr>
            <p:cNvPr id="11287" name="그림 23" descr="C:/Users/bbyb0/AppData/Roaming/PolarisOffice/ETemp/1744_15528552/image8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8695" y="2598420"/>
              <a:ext cx="5427345" cy="357632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30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7545070" y="35731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7543800" y="2471420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7545070" y="13696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7545705" y="2933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7543165" y="-762635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7545070" y="-19348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7545070" y="-30714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1271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05" y="2917825"/>
            <a:ext cx="1541145" cy="134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55" y="2724150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50" y="4656455"/>
            <a:ext cx="186245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555" y="4656455"/>
            <a:ext cx="804545" cy="116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" descr="C:/Users/sjkh9/AppData/Roaming/PolarisOffice/ETemp/14448_6279920/fImage2597855141.jpe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55" y="4491355"/>
            <a:ext cx="2595880" cy="173228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2291" name="Picture 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05" y="4592955"/>
            <a:ext cx="2595880" cy="1573529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2292" name="Picture 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08" y="2633980"/>
            <a:ext cx="2164499" cy="173101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2293" name="Picture 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2647985"/>
            <a:ext cx="2596515" cy="17030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" name="Rect 0"/>
          <p:cNvSpPr txBox="1">
            <a:spLocks/>
          </p:cNvSpPr>
          <p:nvPr/>
        </p:nvSpPr>
        <p:spPr>
          <a:xfrm>
            <a:off x="488950" y="765175"/>
            <a:ext cx="2815590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1" hangingPunct="1">
              <a:buFontTx/>
              <a:buNone/>
            </a:pPr>
            <a:r>
              <a:rPr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프로젝트 제안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grpSp>
        <p:nvGrpSpPr>
          <p:cNvPr id="12296" name="Group 5"/>
          <p:cNvGrpSpPr>
            <a:grpSpLocks/>
          </p:cNvGrpSpPr>
          <p:nvPr/>
        </p:nvGrpSpPr>
        <p:grpSpPr>
          <a:xfrm>
            <a:off x="622300" y="2174875"/>
            <a:ext cx="8557260" cy="3991610"/>
            <a:chOff x="622300" y="2174875"/>
            <a:chExt cx="8557260" cy="3991610"/>
          </a:xfrm>
        </p:grpSpPr>
        <p:sp>
          <p:nvSpPr>
            <p:cNvPr id="19" name="Rect 0"/>
            <p:cNvSpPr txBox="1">
              <a:spLocks/>
            </p:cNvSpPr>
            <p:nvPr/>
          </p:nvSpPr>
          <p:spPr>
            <a:xfrm>
              <a:off x="672465" y="2598420"/>
              <a:ext cx="4995545" cy="3568065"/>
            </a:xfrm>
            <a:prstGeom prst="rect">
              <a:avLst/>
            </a:prstGeom>
            <a:solidFill>
              <a:schemeClr val="bg1"/>
            </a:solidFill>
            <a:ln w="12700" cap="flat" cmpd="sng">
              <a:gradFill rotWithShape="1">
                <a:gsLst>
                  <a:gs pos="0">
                    <a:srgbClr val="FFFFFF">
                      <a:lumMod val="85000"/>
                    </a:srgbClr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5400000"/>
              </a:gra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70485" tIns="70485" rIns="70485" bIns="45085" anchor="t">
              <a:noAutofit/>
            </a:bodyPr>
            <a:lstStyle/>
            <a:p>
              <a:pPr marL="83820" indent="-83820" algn="l" defTabSz="897255" rtl="0" eaLnBrk="1" latinLnBrk="1" hangingPunct="1">
                <a:buClr>
                  <a:srgbClr val="A1A1A1"/>
                </a:buClr>
                <a:buFont typeface="Arial"/>
                <a:buChar char="•"/>
              </a:pPr>
              <a:endParaRPr lang="ko-KR" altLang="en-US" sz="880">
                <a:solidFill>
                  <a:srgbClr val="FF0000"/>
                </a:solidFill>
                <a:latin typeface="나눔고딕" charset="0"/>
                <a:ea typeface="나눔스퀘어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>
              <a:off x="622300" y="2174875"/>
              <a:ext cx="2268855" cy="31940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rtl="0" eaLnBrk="1" latinLnBrk="1" hangingPunct="1">
                <a:buFontTx/>
                <a:buNone/>
              </a:pPr>
              <a:r>
                <a:rPr sz="160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제안 내용</a:t>
              </a:r>
              <a:endParaRPr lang="ko-KR" altLang="en-US" sz="1600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  <p:sp>
          <p:nvSpPr>
            <p:cNvPr id="12326" name="Rect 0"/>
            <p:cNvSpPr>
              <a:spLocks/>
            </p:cNvSpPr>
            <p:nvPr/>
          </p:nvSpPr>
          <p:spPr>
            <a:xfrm>
              <a:off x="873760" y="2968625"/>
              <a:ext cx="4794885" cy="25533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285750" indent="-285750" algn="l" rtl="0" eaLnBrk="1" latinLnBrk="0" hangingPunct="1">
                <a:buFont typeface="나눔스퀘어OTF"/>
                <a:buChar char="-"/>
              </a:pPr>
              <a:r>
                <a:rPr lang="ko-KR" altLang="en-US" sz="2000" dirty="0" err="1">
                  <a:latin typeface="나눔스퀘어OTF" charset="0"/>
                  <a:ea typeface="나눔스퀘어OTF" charset="0"/>
                </a:rPr>
                <a:t>스터디모집</a:t>
              </a:r>
              <a:endParaRPr lang="ko-KR" altLang="en-US" sz="2000" dirty="0">
                <a:latin typeface="나눔스퀘어OTF" charset="0"/>
                <a:ea typeface="나눔스퀘어OTF" charset="0"/>
              </a:endParaRPr>
            </a:p>
            <a:p>
              <a:pPr marL="285750" indent="-285750" eaLnBrk="1" latinLnBrk="0" hangingPunct="1">
                <a:lnSpc>
                  <a:spcPct val="200000"/>
                </a:lnSpc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dirty="0">
                  <a:latin typeface="나눔스퀘어OTF" charset="0"/>
                  <a:ea typeface="나눔스퀘어OTF" charset="0"/>
                </a:rPr>
                <a:t>자유/코드 공유 게시판, JOBS(채용공고)</a:t>
              </a:r>
            </a:p>
            <a:p>
              <a:pPr marL="285750" indent="-285750" eaLnBrk="1" latinLnBrk="0" hangingPunct="1">
                <a:lnSpc>
                  <a:spcPct val="200000"/>
                </a:lnSpc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dirty="0">
                  <a:latin typeface="나눔스퀘어OTF" charset="0"/>
                  <a:ea typeface="나눔스퀘어OTF" charset="0"/>
                </a:rPr>
                <a:t>관리자 페이지</a:t>
              </a:r>
            </a:p>
            <a:p>
              <a:pPr marL="285750" indent="-285750" eaLnBrk="1" latinLnBrk="0" hangingPunct="1">
                <a:lnSpc>
                  <a:spcPct val="200000"/>
                </a:lnSpc>
                <a:spcBef>
                  <a:spcPct val="0"/>
                </a:spcBef>
                <a:buFont typeface="나눔스퀘어OTF"/>
                <a:buChar char="-"/>
              </a:pPr>
              <a:r>
                <a:rPr lang="ko-KR" altLang="en-US" sz="2000" dirty="0">
                  <a:latin typeface="나눔스퀘어OTF" charset="0"/>
                  <a:ea typeface="나눔스퀘어OTF" charset="0"/>
                </a:rPr>
                <a:t>공지사항, 회원관리</a:t>
              </a:r>
              <a:endParaRPr lang="ko-KR" altLang="en-US" sz="2000" dirty="0">
                <a:solidFill>
                  <a:schemeClr val="tx1"/>
                </a:solidFill>
                <a:latin typeface="나눔스퀘어OTF" charset="0"/>
                <a:ea typeface="나눔스퀘어OTF" charset="0"/>
              </a:endParaRPr>
            </a:p>
          </p:txBody>
        </p:sp>
        <p:sp>
          <p:nvSpPr>
            <p:cNvPr id="23" name="Rect 0"/>
            <p:cNvSpPr>
              <a:spLocks/>
            </p:cNvSpPr>
            <p:nvPr/>
          </p:nvSpPr>
          <p:spPr>
            <a:xfrm>
              <a:off x="8385175" y="4222750"/>
              <a:ext cx="794385" cy="37020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rtl="0" eaLnBrk="1" latinLnBrk="1" hangingPunct="1">
                <a:buFontTx/>
                <a:buNone/>
              </a:pPr>
              <a:r>
                <a:rPr spc="-140">
                  <a:solidFill>
                    <a:schemeClr val="bg1"/>
                  </a:solidFill>
                  <a:latin typeface="나눔스퀘어OTF ExtraBold" charset="0"/>
                  <a:ea typeface="나눔스퀘어OTF ExtraBold" charset="0"/>
                </a:rPr>
                <a:t>이미지</a:t>
              </a:r>
              <a:endParaRPr lang="ko-KR" altLang="en-US">
                <a:solidFill>
                  <a:schemeClr val="bg1"/>
                </a:solidFill>
                <a:latin typeface="나눔스퀘어OTF ExtraBold" charset="0"/>
                <a:ea typeface="나눔스퀘어OTF ExtraBold" charset="0"/>
              </a:endParaRPr>
            </a:p>
          </p:txBody>
        </p:sp>
      </p:grpSp>
      <p:sp>
        <p:nvSpPr>
          <p:cNvPr id="13" name="Rect 0"/>
          <p:cNvSpPr>
            <a:spLocks/>
          </p:cNvSpPr>
          <p:nvPr/>
        </p:nvSpPr>
        <p:spPr>
          <a:xfrm>
            <a:off x="0" y="-5080"/>
            <a:ext cx="12192635" cy="621665"/>
          </a:xfrm>
          <a:prstGeom prst="rect">
            <a:avLst/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 scaled="1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6809105" y="2926080"/>
            <a:ext cx="119443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7047230" y="3143250"/>
            <a:ext cx="76581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point.1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37" name="Rect 0"/>
          <p:cNvCxnSpPr/>
          <p:nvPr/>
        </p:nvCxnSpPr>
        <p:spPr>
          <a:xfrm>
            <a:off x="7000875" y="3498850"/>
            <a:ext cx="82486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 0"/>
          <p:cNvSpPr>
            <a:spLocks/>
          </p:cNvSpPr>
          <p:nvPr/>
        </p:nvSpPr>
        <p:spPr>
          <a:xfrm>
            <a:off x="6764655" y="3530600"/>
            <a:ext cx="128651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스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터디모집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9612630" y="2926080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>
            <a:off x="9850755" y="3143250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point.2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42" name="Rect 0"/>
          <p:cNvCxnSpPr/>
          <p:nvPr/>
        </p:nvCxnSpPr>
        <p:spPr>
          <a:xfrm>
            <a:off x="9804400" y="3498850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/>
          <p:cNvSpPr>
            <a:spLocks/>
          </p:cNvSpPr>
          <p:nvPr/>
        </p:nvSpPr>
        <p:spPr>
          <a:xfrm>
            <a:off x="9568180" y="3530600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지식공유게시판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6802755" y="4792980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46" name="Rect 0"/>
          <p:cNvSpPr>
            <a:spLocks/>
          </p:cNvSpPr>
          <p:nvPr/>
        </p:nvSpPr>
        <p:spPr>
          <a:xfrm>
            <a:off x="7040880" y="5010150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point.3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47" name="Rect 0"/>
          <p:cNvCxnSpPr/>
          <p:nvPr/>
        </p:nvCxnSpPr>
        <p:spPr>
          <a:xfrm>
            <a:off x="6994525" y="5365750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 0"/>
          <p:cNvSpPr>
            <a:spLocks/>
          </p:cNvSpPr>
          <p:nvPr/>
        </p:nvSpPr>
        <p:spPr>
          <a:xfrm>
            <a:off x="6758305" y="5397500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관리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자페이지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sp>
        <p:nvSpPr>
          <p:cNvPr id="50" name="Rect 0"/>
          <p:cNvSpPr>
            <a:spLocks/>
          </p:cNvSpPr>
          <p:nvPr/>
        </p:nvSpPr>
        <p:spPr>
          <a:xfrm>
            <a:off x="9612630" y="4792980"/>
            <a:ext cx="1195705" cy="12166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endParaRPr lang="ko-KR" altLang="en-US">
              <a:latin typeface="맑은 고딕" charset="0"/>
              <a:ea typeface="굴림" charset="0"/>
            </a:endParaRPr>
          </a:p>
        </p:txBody>
      </p:sp>
      <p:sp>
        <p:nvSpPr>
          <p:cNvPr id="51" name="Rect 0"/>
          <p:cNvSpPr>
            <a:spLocks/>
          </p:cNvSpPr>
          <p:nvPr/>
        </p:nvSpPr>
        <p:spPr>
          <a:xfrm>
            <a:off x="9850755" y="5010150"/>
            <a:ext cx="767080" cy="33909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1600" spc="-140">
                <a:latin typeface="나눔스퀘어OTF ExtraBold" charset="0"/>
                <a:ea typeface="나눔스퀘어OTF ExtraBold" charset="0"/>
              </a:rPr>
              <a:t>point.4</a:t>
            </a:r>
            <a:endParaRPr lang="ko-KR" altLang="en-US" sz="1600">
              <a:latin typeface="나눔스퀘어OTF ExtraBold" charset="0"/>
              <a:ea typeface="나눔스퀘어OTF ExtraBold" charset="0"/>
            </a:endParaRPr>
          </a:p>
        </p:txBody>
      </p:sp>
      <p:cxnSp>
        <p:nvCxnSpPr>
          <p:cNvPr id="52" name="Rect 0"/>
          <p:cNvCxnSpPr/>
          <p:nvPr/>
        </p:nvCxnSpPr>
        <p:spPr>
          <a:xfrm>
            <a:off x="9804400" y="5365750"/>
            <a:ext cx="826135" cy="635"/>
          </a:xfrm>
          <a:prstGeom prst="line">
            <a:avLst/>
          </a:prstGeom>
          <a:ln w="3175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 0"/>
          <p:cNvSpPr>
            <a:spLocks/>
          </p:cNvSpPr>
          <p:nvPr/>
        </p:nvSpPr>
        <p:spPr>
          <a:xfrm>
            <a:off x="9568180" y="5397500"/>
            <a:ext cx="1287780" cy="415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공지사</a:t>
            </a:r>
            <a:r>
              <a:rPr lang="ko-KR" sz="1400" spc="-14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charset="0"/>
                <a:ea typeface="나눔스퀘어OTF ExtraBold" charset="0"/>
              </a:rPr>
              <a:t>항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latin typeface="나눔스퀘어OTF ExtraBold" charset="0"/>
              <a:ea typeface="나눔스퀘어OTF ExtraBold" charset="0"/>
            </a:endParaRPr>
          </a:p>
        </p:txBody>
      </p:sp>
      <p:pic>
        <p:nvPicPr>
          <p:cNvPr id="12314" name="Picture " descr="C:/Users/sjkh9/AppData/Roaming/PolarisOffice/ETemp/14448_6279920/fImage2420355879169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80" y="3997325"/>
            <a:ext cx="1581785" cy="216916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44" name="그룹 13"/>
          <p:cNvGrpSpPr>
            <a:grpSpLocks/>
          </p:cNvGrpSpPr>
          <p:nvPr/>
        </p:nvGrpSpPr>
        <p:grpSpPr bwMode="auto">
          <a:xfrm rot="5400000">
            <a:off x="8022590" y="-3549015"/>
            <a:ext cx="370205" cy="7969250"/>
            <a:chOff x="8022590" y="-3549015"/>
            <a:chExt cx="370205" cy="7969250"/>
          </a:xfrm>
        </p:grpSpPr>
        <p:sp>
          <p:nvSpPr>
            <p:cNvPr id="49" name="양쪽 모서리가 둥근 사각형 48"/>
            <p:cNvSpPr/>
            <p:nvPr/>
          </p:nvSpPr>
          <p:spPr>
            <a:xfrm rot="16200000" flipH="1">
              <a:off x="7545070" y="35731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7543800" y="2471420"/>
              <a:ext cx="1327150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55" name="양쪽 모서리가 둥근 사각형 54"/>
            <p:cNvSpPr/>
            <p:nvPr/>
          </p:nvSpPr>
          <p:spPr>
            <a:xfrm rot="16200000" flipH="1">
              <a:off x="7545070" y="13696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6" name="양쪽 모서리가 둥근 사각형 55"/>
            <p:cNvSpPr/>
            <p:nvPr/>
          </p:nvSpPr>
          <p:spPr>
            <a:xfrm rot="16200000" flipH="1">
              <a:off x="7545705" y="293370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7" name="양쪽 모서리가 둥근 사각형 56"/>
            <p:cNvSpPr/>
            <p:nvPr/>
          </p:nvSpPr>
          <p:spPr>
            <a:xfrm rot="16200000" flipH="1">
              <a:off x="7543165" y="-762635"/>
              <a:ext cx="132905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 rot="16200000" flipH="1">
              <a:off x="7545070" y="-193484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9" name="양쪽 모서리가 둥근 사각형 58"/>
            <p:cNvSpPr/>
            <p:nvPr/>
          </p:nvSpPr>
          <p:spPr>
            <a:xfrm rot="16200000" flipH="1">
              <a:off x="7545070" y="-3071495"/>
              <a:ext cx="1323975" cy="3695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9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426085" y="2132330"/>
            <a:ext cx="8452485" cy="4623435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8974455" y="2166620"/>
            <a:ext cx="3096895" cy="175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Tx/>
              <a:buChar char="-"/>
            </a:pP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화면기획서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기반으로 나온 </a:t>
            </a: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페이지별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역할 정의</a:t>
            </a:r>
          </a:p>
          <a:p>
            <a:pPr eaLnBrk="1" hangingPunct="1">
              <a:buFontTx/>
              <a:buChar char="-"/>
            </a:pPr>
            <a:endParaRPr kumimoji="0" lang="ko-KR" altLang="en-US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eaLnBrk="1" hangingPunct="1">
              <a:buFontTx/>
              <a:buChar char="-"/>
            </a:pPr>
            <a:r>
              <a:rPr kumimoji="0" lang="ko-KR" altLang="en-US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각화면에</a:t>
            </a:r>
            <a:r>
              <a:rPr kumimoji="0" lang="ko-KR" altLang="en-US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필요한 버튼 필드나 입력 필드 등 기능 정의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 bwMode="auto"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 err="1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-4763"/>
            <a:ext cx="12192000" cy="625476"/>
            <a:chOff x="0" y="-4763"/>
            <a:chExt cx="12192000" cy="625476"/>
          </a:xfrm>
        </p:grpSpPr>
        <p:sp>
          <p:nvSpPr>
            <p:cNvPr id="12" name="직사각형 11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3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14" name="양쪽 모서리가 둥근 사각형 13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9" y="2173603"/>
            <a:ext cx="8337551" cy="454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92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/>
          </p:cNvSpPr>
          <p:nvPr/>
        </p:nvSpPr>
        <p:spPr>
          <a:xfrm>
            <a:off x="488950" y="765175"/>
            <a:ext cx="2815590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rtl="0" eaLnBrk="1" latinLnBrk="1" hangingPunct="1">
              <a:buFontTx/>
              <a:buNone/>
            </a:pPr>
            <a:r>
              <a:rPr sz="3600" spc="-29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charset="0"/>
                <a:ea typeface="여기어때 잘난체 OTF" charset="0"/>
              </a:rPr>
              <a:t>프로젝트 내용</a:t>
            </a:r>
            <a:endParaRPr lang="ko-KR" altLang="en-US" sz="3600">
              <a:solidFill>
                <a:schemeClr val="tx1">
                  <a:lumMod val="75000"/>
                  <a:lumOff val="2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sp>
        <p:nvSpPr>
          <p:cNvPr id="54" name="Rect 0"/>
          <p:cNvSpPr>
            <a:spLocks/>
          </p:cNvSpPr>
          <p:nvPr/>
        </p:nvSpPr>
        <p:spPr>
          <a:xfrm>
            <a:off x="8974455" y="2166620"/>
            <a:ext cx="309753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rtl="0" eaLnBrk="1" latinLnBrk="0" hangingPunct="1">
              <a:buFont typeface="나눔스퀘어OTF"/>
              <a:buChar char="-"/>
            </a:pPr>
            <a:r>
              <a:rPr b="1">
                <a:solidFill>
                  <a:schemeClr val="tx1"/>
                </a:solidFill>
                <a:latin typeface="나눔스퀘어OTF" charset="0"/>
                <a:ea typeface="나눔스퀘어OTF" charset="0"/>
              </a:rPr>
              <a:t>테이블정의서, 메타데이터를 기반으로 CRM 논리ERD, 물리ERD설계</a:t>
            </a:r>
            <a:endParaRPr lang="ko-KR" altLang="en-US" b="1">
              <a:solidFill>
                <a:schemeClr val="tx1"/>
              </a:solidFill>
              <a:latin typeface="나눔스퀘어OTF" charset="0"/>
              <a:ea typeface="나눔스퀘어OTF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rtl="0" eaLnBrk="1" latinLnBrk="0" hangingPunct="1">
              <a:buFontTx/>
              <a:buNone/>
            </a:pPr>
            <a:r>
              <a:rPr sz="2400">
                <a:solidFill>
                  <a:schemeClr val="tx2"/>
                </a:solidFill>
                <a:latin typeface="나눔스퀘어OTF Bold" charset="0"/>
                <a:ea typeface="나눔스퀘어OTF Bold" charset="0"/>
              </a:rPr>
              <a:t>분석/설계 : 논리/물리ERD 설계</a:t>
            </a:r>
            <a:endParaRPr lang="ko-KR" altLang="en-US" sz="2400">
              <a:solidFill>
                <a:schemeClr val="tx2"/>
              </a:solidFill>
              <a:latin typeface="나눔스퀘어OTF Bold" charset="0"/>
              <a:ea typeface="나눔스퀘어OTF Bold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5400000" flipH="1">
            <a:off x="7546341" y="3573146"/>
            <a:ext cx="1324610" cy="37020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eaLnBrk="1" latinLnBrk="1" hangingPunct="1">
              <a:buFontTx/>
              <a:buNone/>
            </a:pPr>
            <a:r>
              <a:rPr sz="15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charset="0"/>
                <a:ea typeface="여기어때 잘난체 OTF" charset="0"/>
              </a:rPr>
              <a:t>소감</a:t>
            </a:r>
            <a:endParaRPr lang="ko-KR" altLang="en-US" sz="1500">
              <a:solidFill>
                <a:schemeClr val="tx1">
                  <a:lumMod val="85000"/>
                  <a:lumOff val="15000"/>
                </a:schemeClr>
              </a:solidFill>
              <a:latin typeface="여기어때 잘난체 OTF" charset="0"/>
              <a:ea typeface="여기어때 잘난체 OTF" charset="0"/>
            </a:endParaRPr>
          </a:p>
        </p:txBody>
      </p:sp>
      <p:pic>
        <p:nvPicPr>
          <p:cNvPr id="55" name="그림 3" descr="C:/Users/sjkh9/AppData/Roaming/PolarisOffice/ETemp/14448_6279920/fImage260224458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47"/>
          <a:stretch/>
        </p:blipFill>
        <p:spPr>
          <a:xfrm>
            <a:off x="509905" y="1990690"/>
            <a:ext cx="8410909" cy="4765709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12192000" cy="625476"/>
            <a:chOff x="0" y="-4763"/>
            <a:chExt cx="12192000" cy="625476"/>
          </a:xfrm>
        </p:grpSpPr>
        <p:sp>
          <p:nvSpPr>
            <p:cNvPr id="12" name="직사각형 11"/>
            <p:cNvSpPr/>
            <p:nvPr/>
          </p:nvSpPr>
          <p:spPr>
            <a:xfrm>
              <a:off x="0" y="-4763"/>
              <a:ext cx="12192000" cy="620713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grpSp>
          <p:nvGrpSpPr>
            <p:cNvPr id="13" name="그룹 13"/>
            <p:cNvGrpSpPr>
              <a:grpSpLocks/>
            </p:cNvGrpSpPr>
            <p:nvPr/>
          </p:nvGrpSpPr>
          <p:grpSpPr bwMode="auto">
            <a:xfrm rot="5400000">
              <a:off x="8022431" y="-3548856"/>
              <a:ext cx="369888" cy="7969250"/>
              <a:chOff x="11783835" y="678528"/>
              <a:chExt cx="370108" cy="5198744"/>
            </a:xfrm>
          </p:grpSpPr>
          <p:sp>
            <p:nvSpPr>
              <p:cNvPr id="14" name="양쪽 모서리가 둥근 사각형 13"/>
              <p:cNvSpPr/>
              <p:nvPr/>
            </p:nvSpPr>
            <p:spPr>
              <a:xfrm rot="16200000" flipH="1">
                <a:off x="11537041" y="5260370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개요</a:t>
                </a:r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 rot="16200000" flipH="1">
                <a:off x="11536006" y="4541659"/>
                <a:ext cx="865767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참여인원</a:t>
                </a:r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 rot="16200000" flipH="1">
                <a:off x="11537041" y="3822948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일정</a:t>
                </a: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6200000" flipH="1">
                <a:off x="11537041" y="3120807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구성</a:t>
                </a: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 flipH="1">
                <a:off x="11535488" y="2431611"/>
                <a:ext cx="866803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1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제안</a:t>
                </a:r>
                <a:r>
                  <a:rPr kumimoji="0" lang="en-US" altLang="ko-KR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/</a:t>
                </a:r>
                <a:r>
                  <a:rPr kumimoji="0" lang="ko-KR" altLang="en-US" sz="1500" dirty="0">
                    <a:solidFill>
                      <a:schemeClr val="bg1"/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내용</a:t>
                </a:r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6200000" flipH="1">
                <a:off x="11537041" y="1666816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구현화면</a:t>
                </a:r>
                <a:endPara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endParaRPr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6200000" flipH="1">
                <a:off x="11537041" y="925322"/>
                <a:ext cx="863696" cy="37010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itchFamily="34" charset="-127"/>
                    <a:ea typeface="여기어때 잘난체 OTF" pitchFamily="34" charset="-127"/>
                  </a:rPr>
                  <a:t>소감</a:t>
                </a: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Pages>17</Pages>
  <Words>999</Words>
  <Characters>0</Characters>
  <Application>Microsoft Office PowerPoint</Application>
  <DocSecurity>0</DocSecurity>
  <PresentationFormat>사용자 지정</PresentationFormat>
  <Lines>0</Lines>
  <Paragraphs>314</Paragraphs>
  <Slides>28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김주성</cp:lastModifiedBy>
  <cp:revision>36</cp:revision>
  <dcterms:modified xsi:type="dcterms:W3CDTF">2023-01-02T07:55:35Z</dcterms:modified>
  <cp:version>9.104.151.49087</cp:version>
</cp:coreProperties>
</file>